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embeddedFontLst>
    <p:embeddedFont>
      <p:font typeface="Playfair Display"/>
      <p:regular r:id="rId30"/>
      <p:bold r:id="rId31"/>
      <p:italic r:id="rId32"/>
      <p:boldItalic r:id="rId33"/>
    </p:embeddedFont>
    <p:embeddedFont>
      <p:font typeface="Droid San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50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55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09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66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72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173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9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7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157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85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41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4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972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420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580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323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987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402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23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46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85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93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87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57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17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4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73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FD9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hape 48"/>
          <p:cNvCxnSpPr/>
          <p:nvPr/>
        </p:nvCxnSpPr>
        <p:spPr>
          <a:xfrm>
            <a:off x="734700" y="631007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" name="Shape 49"/>
          <p:cNvCxnSpPr/>
          <p:nvPr/>
        </p:nvCxnSpPr>
        <p:spPr>
          <a:xfrm>
            <a:off x="734700" y="54792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ircle">
    <p:bg>
      <p:bgPr>
        <a:solidFill>
          <a:srgbClr val="FFD9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1523550" y="380550"/>
            <a:ext cx="6096899" cy="60968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1268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8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3593400" y="1012467"/>
            <a:ext cx="1957200" cy="8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3F3F3"/>
              </a:buClr>
              <a:buSzPct val="100000"/>
              <a:defRPr sz="2400" b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800" cy="483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70" name="Shape 70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80025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79874" y="1600200"/>
            <a:ext cx="3584099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75" name="Shape 75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" name="Shape 76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51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3223963" y="1600200"/>
            <a:ext cx="2631900" cy="451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3"/>
          </p:nvPr>
        </p:nvSpPr>
        <p:spPr>
          <a:xfrm>
            <a:off x="5990727" y="1600200"/>
            <a:ext cx="2631900" cy="451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" name="Shape 83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" name="Shape 87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5875073"/>
            <a:ext cx="8229600" cy="98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360"/>
              </a:spcBef>
              <a:buSzPct val="1000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3028650" y="587508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1267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hape 92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" name="Shape 93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FD9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hape 95"/>
          <p:cNvCxnSpPr/>
          <p:nvPr/>
        </p:nvCxnSpPr>
        <p:spPr>
          <a:xfrm>
            <a:off x="734700" y="631007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6" name="Shape 96"/>
          <p:cNvCxnSpPr/>
          <p:nvPr/>
        </p:nvCxnSpPr>
        <p:spPr>
          <a:xfrm>
            <a:off x="734700" y="547925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ircle">
    <p:bg>
      <p:bgPr>
        <a:solidFill>
          <a:srgbClr val="FFD9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1523550" y="380549"/>
            <a:ext cx="6096900" cy="6096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3593400" y="1012467"/>
            <a:ext cx="1957200" cy="8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3F3F3"/>
              </a:buClr>
              <a:buSzPct val="100000"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799" cy="483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400"/>
            </a:lvl1pPr>
            <a:lvl2pPr lvl="1" algn="ctr">
              <a:spcBef>
                <a:spcPts val="0"/>
              </a:spcBef>
              <a:buSzPct val="100000"/>
              <a:defRPr sz="2400"/>
            </a:lvl2pPr>
            <a:lvl3pPr lvl="2" algn="ctr">
              <a:spcBef>
                <a:spcPts val="0"/>
              </a:spcBef>
              <a:buSzPct val="100000"/>
              <a:defRPr sz="2400"/>
            </a:lvl3pPr>
            <a:lvl4pPr lvl="3" algn="ctr">
              <a:spcBef>
                <a:spcPts val="0"/>
              </a:spcBef>
              <a:buSzPct val="100000"/>
              <a:defRPr sz="2400"/>
            </a:lvl4pPr>
            <a:lvl5pPr lvl="4" algn="ctr">
              <a:spcBef>
                <a:spcPts val="0"/>
              </a:spcBef>
              <a:buSzPct val="100000"/>
              <a:defRPr sz="2400"/>
            </a:lvl5pPr>
            <a:lvl6pPr lvl="5" algn="ctr">
              <a:spcBef>
                <a:spcPts val="0"/>
              </a:spcBef>
              <a:buSzPct val="100000"/>
              <a:defRPr sz="2400"/>
            </a:lvl6pPr>
            <a:lvl7pPr lvl="6" algn="ctr">
              <a:spcBef>
                <a:spcPts val="0"/>
              </a:spcBef>
              <a:buSzPct val="100000"/>
              <a:defRPr sz="2400"/>
            </a:lvl7pPr>
            <a:lvl8pPr lvl="7" algn="ctr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80025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79874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" name="Shape 29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/>
            </a:lvl1pPr>
            <a:lvl2pPr lvl="1" algn="ctr" rtl="0">
              <a:spcBef>
                <a:spcPts val="0"/>
              </a:spcBef>
              <a:buSzPct val="100000"/>
              <a:defRPr sz="2400"/>
            </a:lvl2pPr>
            <a:lvl3pPr lvl="2" algn="ctr" rtl="0">
              <a:spcBef>
                <a:spcPts val="0"/>
              </a:spcBef>
              <a:buSzPct val="100000"/>
              <a:defRPr sz="2400"/>
            </a:lvl3pPr>
            <a:lvl4pPr lvl="3" algn="ctr" rtl="0">
              <a:spcBef>
                <a:spcPts val="0"/>
              </a:spcBef>
              <a:buSzPct val="100000"/>
              <a:defRPr sz="2400"/>
            </a:lvl4pPr>
            <a:lvl5pPr lvl="4" algn="ctr" rtl="0">
              <a:spcBef>
                <a:spcPts val="0"/>
              </a:spcBef>
              <a:buSzPct val="100000"/>
              <a:defRPr sz="2400"/>
            </a:lvl5pPr>
            <a:lvl6pPr lvl="5" algn="ctr" rtl="0">
              <a:spcBef>
                <a:spcPts val="0"/>
              </a:spcBef>
              <a:buSzPct val="100000"/>
              <a:defRPr sz="2400"/>
            </a:lvl6pPr>
            <a:lvl7pPr lvl="6" algn="ctr" rtl="0">
              <a:spcBef>
                <a:spcPts val="0"/>
              </a:spcBef>
              <a:buSzPct val="100000"/>
              <a:defRPr sz="2400"/>
            </a:lvl7pPr>
            <a:lvl8pPr lvl="7" algn="ctr" rtl="0">
              <a:spcBef>
                <a:spcPts val="0"/>
              </a:spcBef>
              <a:buSzPct val="100000"/>
              <a:defRPr sz="2400"/>
            </a:lvl8pPr>
            <a:lvl9pPr lvl="8" algn="ctr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31900" cy="4514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223963" y="1600200"/>
            <a:ext cx="2631900" cy="4514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5990727" y="1600200"/>
            <a:ext cx="2631900" cy="4514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" name="Shape 36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400"/>
            </a:lvl1pPr>
            <a:lvl2pPr lvl="1" algn="ctr">
              <a:spcBef>
                <a:spcPts val="0"/>
              </a:spcBef>
              <a:buSzPct val="100000"/>
              <a:defRPr sz="2400"/>
            </a:lvl2pPr>
            <a:lvl3pPr lvl="2" algn="ctr">
              <a:spcBef>
                <a:spcPts val="0"/>
              </a:spcBef>
              <a:buSzPct val="100000"/>
              <a:defRPr sz="2400"/>
            </a:lvl3pPr>
            <a:lvl4pPr lvl="3" algn="ctr">
              <a:spcBef>
                <a:spcPts val="0"/>
              </a:spcBef>
              <a:buSzPct val="100000"/>
              <a:defRPr sz="2400"/>
            </a:lvl4pPr>
            <a:lvl5pPr lvl="4" algn="ctr">
              <a:spcBef>
                <a:spcPts val="0"/>
              </a:spcBef>
              <a:buSzPct val="100000"/>
              <a:defRPr sz="2400"/>
            </a:lvl5pPr>
            <a:lvl6pPr lvl="5" algn="ctr">
              <a:spcBef>
                <a:spcPts val="0"/>
              </a:spcBef>
              <a:buSzPct val="100000"/>
              <a:defRPr sz="2400"/>
            </a:lvl6pPr>
            <a:lvl7pPr lvl="6" algn="ctr">
              <a:spcBef>
                <a:spcPts val="0"/>
              </a:spcBef>
              <a:buSzPct val="100000"/>
              <a:defRPr sz="2400"/>
            </a:lvl7pPr>
            <a:lvl8pPr lvl="7" algn="ctr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0" name="Shape 40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5875073"/>
            <a:ext cx="8229600" cy="98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360"/>
              </a:spcBef>
              <a:buSzPct val="1000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3028650" y="587508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734700" y="631007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734700" y="54792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FFD9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www.facebook.com/ClemsonAL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2655750"/>
            <a:ext cx="59819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Alpha Lambda Delta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859275" y="3322700"/>
            <a:ext cx="79617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Interest Meeting: March 9th,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3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2015-2016 Philanthropy: The SOW Project!!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33000"/>
            <a:ext cx="8439000" cy="562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 sz="2800"/>
              <a:t>“Sparking Opportunities Worldwide”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/>
              <a:t>Each shirt sponsors an orphan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/>
              <a:t>Current Project: Dominican Republic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800"/>
              <a:t>Future Projects: Children’s home in Nicaragua and a Community Center in Kenya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l="12327" t="7443" r="2180" b="27490"/>
          <a:stretch/>
        </p:blipFill>
        <p:spPr>
          <a:xfrm>
            <a:off x="955800" y="1132150"/>
            <a:ext cx="7232400" cy="27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SOW Project Shirts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48" y="1539725"/>
            <a:ext cx="2766774" cy="403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825" y="1571549"/>
            <a:ext cx="2707908" cy="403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8125" y="1600195"/>
            <a:ext cx="2707900" cy="410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546650" y="5882050"/>
            <a:ext cx="5718900" cy="6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1C232"/>
                </a:solidFill>
              </a:rPr>
              <a:t>http://www.thesowproject.com/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28599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</a:rPr>
              <a:t>SOW Excited for… </a:t>
            </a:r>
            <a:r>
              <a:rPr lang="en" sz="3600">
                <a:solidFill>
                  <a:schemeClr val="lt1"/>
                </a:solidFill>
              </a:rPr>
              <a:t>Philanthropy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18200" cy="48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Proceeds Night at Groucho’s Deli went very well! All money supporting SOW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Next fundraiser will be a Grilled Cheese sale in downtown Clemson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/>
              <a:t>Will be tabling on library bridge to sell shirts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l="24643" t="-150" r="10606"/>
          <a:stretch/>
        </p:blipFill>
        <p:spPr>
          <a:xfrm rot="5400000">
            <a:off x="4999900" y="2252100"/>
            <a:ext cx="4061700" cy="35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70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28599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The People of ALD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New Advisor!</a:t>
            </a:r>
          </a:p>
          <a:p>
            <a:pPr lvl="0" rtl="0">
              <a:lnSpc>
                <a:spcPct val="141666"/>
              </a:lnSpc>
              <a:spcBef>
                <a:spcPts val="0"/>
              </a:spcBef>
              <a:buNone/>
            </a:pPr>
            <a:endParaRPr sz="1950" b="1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Susan Falendysz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Student Services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Program Coordinator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Worked with Clemson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for 12 years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Housed in the Calhoun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Honors College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1300" y="1693700"/>
            <a:ext cx="3234524" cy="45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8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0"/>
              <a:t>FAQ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D900"/>
                </a:solidFill>
              </a:rPr>
              <a:t>Is this only for freshmen?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ALD accepts first year students based on their scholastic achievement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Lifetime membership (all 4 years!)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have active members from all four classes at Clemson!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D900"/>
                </a:solidFill>
              </a:rPr>
              <a:t>Can you tell me about dues?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48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Lifetime fee is $50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Clemson ALD receives 50% of dues for programming and events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do several fundraising events each year, both large and small scale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use this money to fund our own events and service projects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also give money to support other organizations on campus (SOW!)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2020500"/>
            <a:ext cx="8229600" cy="48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2400"/>
              <a:t>National organization provides opportunities for members from all chapters to apply for scholarships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/>
              <a:t>Jo Anne J. Trow Scholarships - 36 awards ranging from $1000-$6000 to fund a student’s junior year of study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/>
              <a:t>James G. Stemler Study Abroad Scholarships - 20 awards ranging from $1000-$2000 to pay for study abroad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2400"/>
              <a:t>ALD Graduate Scholarships - 24 awards ranging from $3000-$7000 for graduate or professional study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D900"/>
                </a:solidFill>
              </a:rPr>
              <a:t>Can you tell me about the benefits?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18125" y="304800"/>
            <a:ext cx="48831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Scholarship Benefits!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CLEMSON HAD TWO RECIPIENTS OF ALD’s TROW SCHOLARSHIP!!!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80025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Laura Chopp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679874" y="1600200"/>
            <a:ext cx="3584099" cy="477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Emily Smail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725" y="2508225"/>
            <a:ext cx="3584100" cy="35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869" y="2508225"/>
            <a:ext cx="2610404" cy="38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25" y="94674"/>
            <a:ext cx="2709002" cy="270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375" y="3082225"/>
            <a:ext cx="2709012" cy="270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7474" y="94662"/>
            <a:ext cx="2709002" cy="270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7475" y="3063125"/>
            <a:ext cx="2709002" cy="270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4525" y="3063112"/>
            <a:ext cx="2709002" cy="270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375" y="94674"/>
            <a:ext cx="2709000" cy="27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subTitle" idx="4294967295"/>
          </p:nvPr>
        </p:nvSpPr>
        <p:spPr>
          <a:xfrm>
            <a:off x="729575" y="5791226"/>
            <a:ext cx="76847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Exec: 2015-2016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28599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</a:rPr>
              <a:t>Leadership Benefits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Exec Applications and Interviews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At the end of this month/March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Come talk to us about any of our positions!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/>
              <a:t>6 positions on Exec...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Connecting you on campus with other organizations!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28599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lt1"/>
                </a:solidFill>
              </a:rPr>
              <a:t>Service Benefits! (Looking Forward)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330625"/>
            <a:ext cx="8229600" cy="51071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80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Habitat for Humanity: APRIL 2ND! 9 am to 12 pm. Activity and Location TBA.</a:t>
            </a:r>
          </a:p>
          <a:p>
            <a:pPr lvl="0" rtl="0">
              <a:spcBef>
                <a:spcPts val="0"/>
              </a:spcBef>
              <a:buNone/>
            </a:pPr>
            <a:endParaRPr sz="70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SOW T-shirt Sales: MARCH 29TH, 1-3 pm on library bridge! (Also grilled cheese sale)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Relay For Life (working on a partnership with AED): APRIL 15th, 6pm-1am!</a:t>
            </a:r>
          </a:p>
          <a:p>
            <a:pPr lvl="0" rtl="0">
              <a:spcBef>
                <a:spcPts val="0"/>
              </a:spcBef>
              <a:buNone/>
            </a:pPr>
            <a:endParaRPr sz="60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" sz="2800"/>
              <a:t>Clemson Elementary Fall Fest - Fall 2016!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D900"/>
                </a:solidFill>
              </a:rPr>
              <a:t>Would I lose membership if my grades drop or I become too busy?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NEVER!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You’ve worked so hard to get in, so why would we ever kick you out?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Time commitment/involvement is as much or as little as you make 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We normally meet once a month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4294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rgbClr val="FFD900"/>
                </a:solidFill>
              </a:rPr>
              <a:t>Do you really have free pizza at every meeting?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0" b="1">
                <a:solidFill>
                  <a:srgbClr val="FFFFFF"/>
                </a:solidFill>
              </a:rPr>
              <a:t>YES.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0" b="1">
                <a:solidFill>
                  <a:srgbClr val="FFFFFF"/>
                </a:solidFill>
              </a:rPr>
              <a:t>Always.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t="14000"/>
          <a:stretch/>
        </p:blipFill>
        <p:spPr>
          <a:xfrm>
            <a:off x="5190949" y="1607000"/>
            <a:ext cx="3060924" cy="46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2301375" y="907000"/>
            <a:ext cx="4536817" cy="353196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D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487902" y="1093038"/>
            <a:ext cx="4168200" cy="2657099"/>
          </a:xfrm>
          <a:prstGeom prst="rect">
            <a:avLst/>
          </a:prstGeom>
          <a:solidFill>
            <a:srgbClr val="F3F3F3">
              <a:alpha val="5346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Place your screenshot here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4294967295"/>
          </p:nvPr>
        </p:nvSpPr>
        <p:spPr>
          <a:xfrm>
            <a:off x="721900" y="5157400"/>
            <a:ext cx="7696500" cy="114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 With Us!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/>
              <a:t>http://aldclemson.weebly.com/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675" y="1093050"/>
            <a:ext cx="4168200" cy="26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28599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PR Director’s Updates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@ClemsonALD					     	@clemson_ald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/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www.facebook.com/ClemsonALD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/>
          </a:p>
          <a:p>
            <a:pPr marL="914400" lvl="0" indent="45720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300" y="1652725"/>
            <a:ext cx="1961614" cy="14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625" y="1828796"/>
            <a:ext cx="1471224" cy="147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6550" y="1652722"/>
            <a:ext cx="1471225" cy="14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623337" y="5430125"/>
            <a:ext cx="7753800" cy="9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Follow us for updates on meetings, community service events, and opportunities to get involved on campus!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-1565600" y="2015776"/>
            <a:ext cx="76848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000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Thanks!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</a:p>
        </p:txBody>
      </p:sp>
      <p:sp>
        <p:nvSpPr>
          <p:cNvPr id="274" name="Shape 274"/>
          <p:cNvSpPr/>
          <p:nvPr/>
        </p:nvSpPr>
        <p:spPr>
          <a:xfrm>
            <a:off x="3753212" y="550300"/>
            <a:ext cx="1637575" cy="1180450"/>
          </a:xfrm>
          <a:prstGeom prst="flowChartMerge">
            <a:avLst/>
          </a:prstGeom>
          <a:solidFill>
            <a:srgbClr val="FFD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525" y="664262"/>
            <a:ext cx="4147099" cy="55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>
                <a:solidFill>
                  <a:srgbClr val="FFD900"/>
                </a:solidFill>
              </a:rPr>
              <a:t>Who are we?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4294967295"/>
          </p:nvPr>
        </p:nvSpPr>
        <p:spPr>
          <a:xfrm>
            <a:off x="457200" y="1658700"/>
            <a:ext cx="4341600" cy="489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Alpha Lambda Delta is an honor society for students who have achieved a 3.5 GPA or higher AND are in the top 20% of their class during their first year of college (that’s you!!)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608" y="1811108"/>
            <a:ext cx="3646199" cy="36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Alpha Lambda Delta is dedicated to academic excellence, service, and community development.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4344600" y="3409662"/>
            <a:ext cx="5024400" cy="129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chemeClr val="lt1"/>
                </a:solidFill>
              </a:rPr>
              <a:t>Hazing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chemeClr val="lt1"/>
                </a:solidFill>
              </a:rPr>
              <a:t>Prevention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 b="1">
                <a:solidFill>
                  <a:schemeClr val="lt1"/>
                </a:solidFill>
              </a:rPr>
              <a:t>Week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25214" t="6024" r="23127" b="22249"/>
          <a:stretch/>
        </p:blipFill>
        <p:spPr>
          <a:xfrm>
            <a:off x="700150" y="238237"/>
            <a:ext cx="3446949" cy="63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6642" b="6642"/>
          <a:stretch/>
        </p:blipFill>
        <p:spPr>
          <a:xfrm>
            <a:off x="-120900" y="-533400"/>
            <a:ext cx="9417300" cy="816630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1158150" y="461012"/>
            <a:ext cx="5024400" cy="129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000000"/>
                </a:solidFill>
              </a:rPr>
              <a:t>Habitat for Humanity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l="6754" r="6754"/>
          <a:stretch/>
        </p:blipFill>
        <p:spPr>
          <a:xfrm>
            <a:off x="-1127041" y="-1452600"/>
            <a:ext cx="11412900" cy="989700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>
                <a:solidFill>
                  <a:schemeClr val="lt1"/>
                </a:solidFill>
              </a:rPr>
              <a:t>Fall Festival With Clemson Elementary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25" y="1903000"/>
            <a:ext cx="4039399" cy="40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2924" y="1902999"/>
            <a:ext cx="3204578" cy="427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6181850" y="3796050"/>
            <a:ext cx="2656200" cy="1295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</a:rPr>
              <a:t>Smaller Service Projects:</a:t>
            </a:r>
          </a:p>
          <a:p>
            <a:pPr lvl="0" algn="ctr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</a:endParaRP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b="1">
                <a:solidFill>
                  <a:srgbClr val="C27BA0"/>
                </a:solidFill>
              </a:rPr>
              <a:t>Valentine’s Day Cards for GHS!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75" y="152400"/>
            <a:ext cx="5220225" cy="64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(4:3)</PresentationFormat>
  <Paragraphs>107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Playfair Display</vt:lpstr>
      <vt:lpstr>Droid Sans</vt:lpstr>
      <vt:lpstr>Arial</vt:lpstr>
      <vt:lpstr>Prospero template</vt:lpstr>
      <vt:lpstr>Prospero template</vt:lpstr>
      <vt:lpstr>Alpha Lambda Delta</vt:lpstr>
      <vt:lpstr>PowerPoint Presentation</vt:lpstr>
      <vt:lpstr>Who are we?</vt:lpstr>
      <vt:lpstr>PowerPoint Presentation</vt:lpstr>
      <vt:lpstr>Hazing  Prevention  Week</vt:lpstr>
      <vt:lpstr>Habitat for Humanity</vt:lpstr>
      <vt:lpstr>PowerPoint Presentation</vt:lpstr>
      <vt:lpstr>Fall Festival With Clemson Elementary</vt:lpstr>
      <vt:lpstr>Smaller Service Projects:  Valentine’s Day Cards for GHS!</vt:lpstr>
      <vt:lpstr>2015-2016 Philanthropy: The SOW Project!!</vt:lpstr>
      <vt:lpstr>SOW Project Shirts</vt:lpstr>
      <vt:lpstr>SOW Excited for… Philanthropy</vt:lpstr>
      <vt:lpstr>PowerPoint Presentation</vt:lpstr>
      <vt:lpstr>The People of ALD</vt:lpstr>
      <vt:lpstr>FAQ</vt:lpstr>
      <vt:lpstr>Is this only for freshmen?</vt:lpstr>
      <vt:lpstr>Can you tell me about dues?</vt:lpstr>
      <vt:lpstr>Can you tell me about the benefits?</vt:lpstr>
      <vt:lpstr>CLEMSON HAD TWO RECIPIENTS OF ALD’s TROW SCHOLARSHIP!!!</vt:lpstr>
      <vt:lpstr>Leadership Benefits</vt:lpstr>
      <vt:lpstr>Service Benefits! (Looking Forward)</vt:lpstr>
      <vt:lpstr>Would I lose membership if my grades drop or I become too busy?</vt:lpstr>
      <vt:lpstr>Do you really have free pizza at every meeting?</vt:lpstr>
      <vt:lpstr>PowerPoint Presentation</vt:lpstr>
      <vt:lpstr>PR Director’s Updates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Lambda Delta</dc:title>
  <dc:creator>Natalie Stringer</dc:creator>
  <cp:lastModifiedBy>Natalie Stringer</cp:lastModifiedBy>
  <cp:revision>1</cp:revision>
  <dcterms:modified xsi:type="dcterms:W3CDTF">2016-03-11T19:08:34Z</dcterms:modified>
</cp:coreProperties>
</file>